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8557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683c1a4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683c1a4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204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683c1a403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683c1a403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160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683c1a40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683c1a40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311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683c1a403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683c1a403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20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683c1a40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683c1a40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827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683c1a403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683c1a403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163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683c1a403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683c1a403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8499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683c1a403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683c1a403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221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683c1a40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683c1a403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34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683c1a40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683c1a40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43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683c1a403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683c1a403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5013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683c1a403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683c1a403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233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683c1a403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683c1a403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3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683c1a40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683c1a40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57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683c1a403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683c1a403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846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683c1a403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683c1a403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389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erging logo splash - Deep blue">
  <p:cSld name="CUSTOM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68725" y="956650"/>
            <a:ext cx="3406551" cy="3033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Red center">
  <p:cSld name="TITLE_4_1_1_1_1">
    <p:bg>
      <p:bgPr>
        <a:solidFill>
          <a:srgbClr val="D9576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475213" y="1449450"/>
            <a:ext cx="8203500" cy="194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Font typeface="Century Gothic"/>
              <a:buNone/>
              <a:defRPr sz="45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322050" y="4749850"/>
            <a:ext cx="8509826" cy="268838"/>
            <a:chOff x="322050" y="4749850"/>
            <a:chExt cx="8509826" cy="268838"/>
          </a:xfrm>
        </p:grpSpPr>
        <p:pic>
          <p:nvPicPr>
            <p:cNvPr id="57" name="Google Shape;57;p14"/>
            <p:cNvPicPr preferRelativeResize="0"/>
            <p:nvPr/>
          </p:nvPicPr>
          <p:blipFill rotWithShape="1">
            <a:blip r:embed="rId2">
              <a:alphaModFix/>
            </a:blip>
            <a:srcRect l="9"/>
            <a:stretch/>
          </p:blipFill>
          <p:spPr>
            <a:xfrm>
              <a:off x="8701250" y="4874612"/>
              <a:ext cx="130625" cy="144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4"/>
            <p:cNvPicPr preferRelativeResize="0"/>
            <p:nvPr/>
          </p:nvPicPr>
          <p:blipFill rotWithShape="1">
            <a:blip r:embed="rId3">
              <a:alphaModFix/>
            </a:blip>
            <a:srcRect r="10"/>
            <a:stretch/>
          </p:blipFill>
          <p:spPr>
            <a:xfrm>
              <a:off x="322050" y="4891625"/>
              <a:ext cx="521948" cy="1100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9" name="Google Shape;59;p14"/>
            <p:cNvCxnSpPr/>
            <p:nvPr/>
          </p:nvCxnSpPr>
          <p:spPr>
            <a:xfrm>
              <a:off x="322050" y="4749850"/>
              <a:ext cx="8499900" cy="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t of content / White">
  <p:cSld name="CUSTOM_4_2_1_1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D95762"/>
              </a:buClr>
              <a:buSzPts val="1600"/>
              <a:buFont typeface="Century Gothic"/>
              <a:buNone/>
              <a:defRPr sz="1600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62" name="Google Shape;62;p15"/>
          <p:cNvGrpSpPr/>
          <p:nvPr/>
        </p:nvGrpSpPr>
        <p:grpSpPr>
          <a:xfrm>
            <a:off x="322050" y="4749850"/>
            <a:ext cx="8509826" cy="268838"/>
            <a:chOff x="322050" y="100500"/>
            <a:chExt cx="8509826" cy="268838"/>
          </a:xfrm>
        </p:grpSpPr>
        <p:cxnSp>
          <p:nvCxnSpPr>
            <p:cNvPr id="63" name="Google Shape;63;p15"/>
            <p:cNvCxnSpPr/>
            <p:nvPr/>
          </p:nvCxnSpPr>
          <p:spPr>
            <a:xfrm>
              <a:off x="322050" y="100500"/>
              <a:ext cx="8499900" cy="0"/>
            </a:xfrm>
            <a:prstGeom prst="straightConnector1">
              <a:avLst/>
            </a:prstGeom>
            <a:noFill/>
            <a:ln w="9525" cap="flat" cmpd="sng">
              <a:solidFill>
                <a:srgbClr val="D9576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64" name="Google Shape;64;p1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8701250" y="225262"/>
              <a:ext cx="130625" cy="144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2050" y="242275"/>
              <a:ext cx="521948" cy="1100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622000" y="122685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446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2"/>
          </p:nvPr>
        </p:nvSpPr>
        <p:spPr>
          <a:xfrm>
            <a:off x="4770350" y="122685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446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  <p:cxnSp>
        <p:nvCxnSpPr>
          <p:cNvPr id="68" name="Google Shape;68;p15"/>
          <p:cNvCxnSpPr/>
          <p:nvPr/>
        </p:nvCxnSpPr>
        <p:spPr>
          <a:xfrm rot="10800000" flipH="1">
            <a:off x="706924" y="952537"/>
            <a:ext cx="1234800" cy="3900"/>
          </a:xfrm>
          <a:prstGeom prst="straightConnector1">
            <a:avLst/>
          </a:prstGeom>
          <a:noFill/>
          <a:ln w="38100" cap="flat" cmpd="sng">
            <a:solidFill>
              <a:srgbClr val="D9576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t of content / White 1">
  <p:cSld name="CUSTOM_4_2_1_1_1"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5762"/>
              </a:buClr>
              <a:buSzPts val="1600"/>
              <a:buFont typeface="Century Gothic"/>
              <a:buNone/>
              <a:defRPr sz="1600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71" name="Google Shape;71;p16"/>
          <p:cNvGrpSpPr/>
          <p:nvPr/>
        </p:nvGrpSpPr>
        <p:grpSpPr>
          <a:xfrm>
            <a:off x="322050" y="4749850"/>
            <a:ext cx="8509825" cy="268838"/>
            <a:chOff x="322050" y="100500"/>
            <a:chExt cx="8509825" cy="268838"/>
          </a:xfrm>
        </p:grpSpPr>
        <p:cxnSp>
          <p:nvCxnSpPr>
            <p:cNvPr id="72" name="Google Shape;72;p16"/>
            <p:cNvCxnSpPr/>
            <p:nvPr/>
          </p:nvCxnSpPr>
          <p:spPr>
            <a:xfrm>
              <a:off x="322050" y="100500"/>
              <a:ext cx="8499900" cy="0"/>
            </a:xfrm>
            <a:prstGeom prst="straightConnector1">
              <a:avLst/>
            </a:prstGeom>
            <a:noFill/>
            <a:ln w="9525" cap="flat" cmpd="sng">
              <a:solidFill>
                <a:srgbClr val="D95762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73" name="Google Shape;73;p16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701250" y="225262"/>
              <a:ext cx="130625" cy="144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2050" y="242275"/>
              <a:ext cx="521948" cy="1100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622000" y="1226856"/>
            <a:ext cx="3698100" cy="3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200">
                <a:solidFill>
                  <a:srgbClr val="000446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2pPr>
            <a:lvl3pPr lvl="2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3pPr>
            <a:lvl4pPr lvl="3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4pPr>
            <a:lvl5pPr lvl="4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5pPr>
            <a:lvl6pPr lvl="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6pPr>
            <a:lvl7pPr lvl="6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7pPr>
            <a:lvl8pPr lvl="7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8pPr>
            <a:lvl9pPr lvl="8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2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2"/>
          </p:nvPr>
        </p:nvSpPr>
        <p:spPr>
          <a:xfrm>
            <a:off x="4770350" y="1226856"/>
            <a:ext cx="3698100" cy="3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200">
                <a:solidFill>
                  <a:srgbClr val="000446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2pPr>
            <a:lvl3pPr lvl="2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3pPr>
            <a:lvl4pPr lvl="3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4pPr>
            <a:lvl5pPr lvl="4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5pPr>
            <a:lvl6pPr lvl="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6pPr>
            <a:lvl7pPr lvl="6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7pPr>
            <a:lvl8pPr lvl="7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None/>
              <a:defRPr sz="1200"/>
            </a:lvl8pPr>
            <a:lvl9pPr lvl="8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None/>
              <a:defRPr sz="1200"/>
            </a:lvl9pPr>
          </a:lstStyle>
          <a:p>
            <a:endParaRPr/>
          </a:p>
        </p:txBody>
      </p:sp>
      <p:cxnSp>
        <p:nvCxnSpPr>
          <p:cNvPr id="77" name="Google Shape;77;p16"/>
          <p:cNvCxnSpPr/>
          <p:nvPr/>
        </p:nvCxnSpPr>
        <p:spPr>
          <a:xfrm rot="10800000" flipH="1">
            <a:off x="706924" y="952537"/>
            <a:ext cx="1234800" cy="3900"/>
          </a:xfrm>
          <a:prstGeom prst="straightConnector1">
            <a:avLst/>
          </a:prstGeom>
          <a:noFill/>
          <a:ln w="38100" cap="flat" cmpd="sng">
            <a:solidFill>
              <a:srgbClr val="D9576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475213" y="1449450"/>
            <a:ext cx="8203500" cy="194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3600" b="1">
                <a:solidFill>
                  <a:srgbClr val="000446"/>
                </a:solidFill>
              </a:rPr>
              <a:t>Vælg nu, hvor du gerne vil bidrage til strategien for Museerne og ODM</a:t>
            </a:r>
            <a:endParaRPr sz="3600" b="1">
              <a:solidFill>
                <a:srgbClr val="00044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00044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3600" b="1">
                <a:solidFill>
                  <a:srgbClr val="FFFFFF"/>
                </a:solidFill>
              </a:rPr>
              <a:t>Hvilket tema vil du arbejde med?  </a:t>
            </a:r>
            <a:endParaRPr sz="3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/>
              <a:t>Parametre for udvælgelse </a:t>
            </a:r>
            <a:endParaRPr b="1"/>
          </a:p>
        </p:txBody>
      </p:sp>
      <p:sp>
        <p:nvSpPr>
          <p:cNvPr id="142" name="Google Shape;142;p27"/>
          <p:cNvSpPr txBox="1">
            <a:spLocks noGrp="1"/>
          </p:cNvSpPr>
          <p:nvPr>
            <p:ph type="subTitle" idx="1"/>
          </p:nvPr>
        </p:nvSpPr>
        <p:spPr>
          <a:xfrm>
            <a:off x="622000" y="1226850"/>
            <a:ext cx="8321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 b="1">
                <a:latin typeface="Century Gothic"/>
                <a:ea typeface="Century Gothic"/>
                <a:cs typeface="Century Gothic"/>
                <a:sym typeface="Century Gothic"/>
              </a:rPr>
              <a:t>Dette har jeg faglig viden om eller reel erfaring med 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 b="1">
                <a:latin typeface="Century Gothic"/>
                <a:ea typeface="Century Gothic"/>
                <a:cs typeface="Century Gothic"/>
                <a:sym typeface="Century Gothic"/>
              </a:rPr>
              <a:t>Det er relevant for mit museum</a:t>
            </a: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 b="1">
                <a:latin typeface="Century Gothic"/>
                <a:ea typeface="Century Gothic"/>
                <a:cs typeface="Century Gothic"/>
                <a:sym typeface="Century Gothic"/>
              </a:rPr>
              <a:t>Det brænder jeg for </a:t>
            </a:r>
            <a:endParaRPr sz="24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subTitle" idx="1"/>
          </p:nvPr>
        </p:nvSpPr>
        <p:spPr>
          <a:xfrm>
            <a:off x="613175" y="92970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SPOR A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 sz="1100" b="1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Emner:</a:t>
            </a: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sv" sz="700" b="1">
                <a:latin typeface="Century Gothic"/>
                <a:ea typeface="Century Gothic"/>
                <a:cs typeface="Century Gothic"/>
                <a:sym typeface="Century Gothic"/>
              </a:rPr>
              <a:t>Differentiering, Specialisering, Instrumentalisering , Markedsgørelse Digitalisering, Borgerinddragelse</a:t>
            </a:r>
            <a:endParaRPr sz="7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Hvorfor er dette strategiske emne relevant for museerne?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kan det bidrage med i museerne?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må absolut ikke ske ift. emnet?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vil ændre sig i museerne, hvis I skulle arbejde strategisk med dette emne frem mod 2030?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 der noget, som mangler/ er overset/ ikke er med ift. dette strategiske emne?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subTitle" idx="2"/>
          </p:nvPr>
        </p:nvSpPr>
        <p:spPr>
          <a:xfrm>
            <a:off x="4732275" y="92970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SPOR B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sv" sz="1100" b="1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Emner: </a:t>
            </a:r>
            <a:r>
              <a:rPr lang="sv" sz="700" b="1">
                <a:latin typeface="Century Gothic"/>
                <a:ea typeface="Century Gothic"/>
                <a:cs typeface="Century Gothic"/>
                <a:sym typeface="Century Gothic"/>
              </a:rPr>
              <a:t>Nye emner - X</a:t>
            </a:r>
            <a:endParaRPr sz="7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kalder verden på lige nu som museerne må forholde sig?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sker der i samfundet, politisk og kulturelt i Danmark, som museerne må forholde sig til?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Når I tænker på museernes formål og eksistensberettigelse, hvad er så vigtigt og værdiskabende at arbejde strategisk med de næste ti år?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Når I ser ned over de strategiske temaer, hvordan vil I så formulere et strategisk tema som mangler? </a:t>
            </a: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entury Gothic"/>
              <a:buChar char="-"/>
            </a:pPr>
            <a:r>
              <a:rPr lang="sv" sz="11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vil I kalde det tema? </a:t>
            </a:r>
            <a:r>
              <a:rPr lang="sv" sz="1800" b="1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ctrTitle"/>
          </p:nvPr>
        </p:nvSpPr>
        <p:spPr>
          <a:xfrm>
            <a:off x="475225" y="831825"/>
            <a:ext cx="8203500" cy="33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3600" b="1">
                <a:solidFill>
                  <a:srgbClr val="000446"/>
                </a:solidFill>
              </a:rPr>
              <a:t>Ud fra det I har hørt, hvad er det så særligt vigtigt, at museerne og ODM er opmærksomme på i det videre strategiarbejde? </a:t>
            </a:r>
            <a:endParaRPr sz="3600" b="1">
              <a:solidFill>
                <a:srgbClr val="00044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>
              <a:solidFill>
                <a:srgbClr val="00044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b="1">
                <a:solidFill>
                  <a:srgbClr val="FFFFFF"/>
                </a:solidFill>
              </a:rPr>
              <a:t>Skriv et opmærksomhedspunkt på én  post its. </a:t>
            </a:r>
            <a:endParaRPr sz="18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 b="1">
                <a:solidFill>
                  <a:srgbClr val="FFFFFF"/>
                </a:solidFill>
              </a:rPr>
              <a:t>KUN én post its pr.gruppe. </a:t>
            </a:r>
            <a:endParaRPr sz="1800" b="1">
              <a:solidFill>
                <a:srgbClr val="FFFFFF"/>
              </a:solidFill>
            </a:endParaRPr>
          </a:p>
        </p:txBody>
      </p:sp>
      <p:sp>
        <p:nvSpPr>
          <p:cNvPr id="155" name="Google Shape;155;p29"/>
          <p:cNvSpPr txBox="1"/>
          <p:nvPr/>
        </p:nvSpPr>
        <p:spPr>
          <a:xfrm>
            <a:off x="4312950" y="4865700"/>
            <a:ext cx="5181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8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sz="800" b="1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ctrTitle"/>
          </p:nvPr>
        </p:nvSpPr>
        <p:spPr>
          <a:xfrm>
            <a:off x="475213" y="1449450"/>
            <a:ext cx="8203500" cy="194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3600" b="1">
                <a:solidFill>
                  <a:srgbClr val="FFFFFF"/>
                </a:solidFill>
              </a:rPr>
              <a:t>Tag nu otte hvide prikker og en pen - nummerér prikkerne fra 1-8 </a:t>
            </a:r>
            <a:endParaRPr sz="36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ctrTitle"/>
          </p:nvPr>
        </p:nvSpPr>
        <p:spPr>
          <a:xfrm>
            <a:off x="613175" y="552300"/>
            <a:ext cx="76449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/>
              <a:t>Giv dagens arbejde en retning - hvad er relevant fremadrettet?</a:t>
            </a:r>
            <a:endParaRPr b="1"/>
          </a:p>
        </p:txBody>
      </p:sp>
      <p:sp>
        <p:nvSpPr>
          <p:cNvPr id="166" name="Google Shape;166;p31"/>
          <p:cNvSpPr txBox="1">
            <a:spLocks noGrp="1"/>
          </p:cNvSpPr>
          <p:nvPr>
            <p:ph type="subTitle" idx="1"/>
          </p:nvPr>
        </p:nvSpPr>
        <p:spPr>
          <a:xfrm>
            <a:off x="343000" y="1226850"/>
            <a:ext cx="40344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2400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bedes nu gå rundt at læse de forskellige plancher i ro og markere, hvad I mener, ODM og museerne skal fokusere på i det strategiske arbejde frem mod 2030</a:t>
            </a:r>
            <a:r>
              <a:rPr lang="sv" sz="2400"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r>
              <a:rPr lang="sv" sz="2400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400">
              <a:solidFill>
                <a:srgbClr val="D9576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subTitle" idx="2"/>
          </p:nvPr>
        </p:nvSpPr>
        <p:spPr>
          <a:xfrm>
            <a:off x="4237800" y="1226850"/>
            <a:ext cx="46797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 parametre: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AutoNum type="arabicPeriod"/>
            </a:pPr>
            <a:r>
              <a:rPr lang="sv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Hvad er mest betydningsfuldt ift. museeernes virke og eksistensberettigelse 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AutoNum type="arabicPeriod"/>
            </a:pPr>
            <a:r>
              <a:rPr lang="sv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Største effekt og værdiskabelse i samfundet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AutoNum type="arabicPeriod"/>
            </a:pPr>
            <a:r>
              <a:rPr lang="sv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Passion og interesse i egen institution (lavt hængende frugt ift. en forandringsproces som skal drives internt) </a:t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8: størst relevans </a:t>
            </a:r>
            <a:endParaRPr sz="1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1: mindst relevans </a:t>
            </a:r>
            <a:endParaRPr sz="1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ctrTitle"/>
          </p:nvPr>
        </p:nvSpPr>
        <p:spPr>
          <a:xfrm>
            <a:off x="475213" y="1449450"/>
            <a:ext cx="8203500" cy="194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>
                <a:solidFill>
                  <a:srgbClr val="FFFFFF"/>
                </a:solidFill>
              </a:rPr>
              <a:t>Intro 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subTitle" idx="1"/>
          </p:nvPr>
        </p:nvSpPr>
        <p:spPr>
          <a:xfrm>
            <a:off x="609900" y="1053025"/>
            <a:ext cx="79242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446"/>
              </a:buClr>
              <a:buSzPts val="1800"/>
              <a:buFont typeface="Century Gothic"/>
              <a:buChar char="-"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at give museerne en introduktion på strategiinitiativet ODM 2030 fra bestyrelsen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446"/>
              </a:buClr>
              <a:buSzPts val="1800"/>
              <a:buFont typeface="Century Gothic"/>
              <a:buChar char="-"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at skabe en inspirerende, levende og involverende proces, der kan give ODM en kvalificeret respons på deres strategiinitiativ og kalibrere med museernes virkelighed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446"/>
              </a:buClr>
              <a:buSzPts val="1800"/>
              <a:buFont typeface="Century Gothic"/>
              <a:buChar char="-"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at give mulighed for tilføjelser eller alternative indspark til strategiinitiativet </a:t>
            </a:r>
            <a:endParaRPr sz="1800"/>
          </a:p>
        </p:txBody>
      </p:sp>
      <p:sp>
        <p:nvSpPr>
          <p:cNvPr id="92" name="Google Shape;92;p19"/>
          <p:cNvSpPr txBox="1">
            <a:spLocks noGrp="1"/>
          </p:cNvSpPr>
          <p:nvPr>
            <p:ph type="ctrTitle"/>
          </p:nvPr>
        </p:nvSpPr>
        <p:spPr>
          <a:xfrm>
            <a:off x="612800" y="396000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/>
              <a:t>FORMÅL</a:t>
            </a:r>
            <a:endParaRPr b="1"/>
          </a:p>
        </p:txBody>
      </p:sp>
      <p:sp>
        <p:nvSpPr>
          <p:cNvPr id="93" name="Google Shape;93;p19"/>
          <p:cNvSpPr txBox="1"/>
          <p:nvPr/>
        </p:nvSpPr>
        <p:spPr>
          <a:xfrm>
            <a:off x="4312950" y="4865700"/>
            <a:ext cx="5181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800" b="1">
                <a:solidFill>
                  <a:srgbClr val="D9576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sz="800" b="1">
              <a:solidFill>
                <a:srgbClr val="D9576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/>
              <a:t>Program  </a:t>
            </a:r>
            <a:endParaRPr b="1"/>
          </a:p>
        </p:txBody>
      </p:sp>
      <p:sp>
        <p:nvSpPr>
          <p:cNvPr id="99" name="Google Shape;99;p20"/>
          <p:cNvSpPr txBox="1">
            <a:spLocks noGrp="1"/>
          </p:cNvSpPr>
          <p:nvPr>
            <p:ph type="subTitle" idx="1"/>
          </p:nvPr>
        </p:nvSpPr>
        <p:spPr>
          <a:xfrm>
            <a:off x="622000" y="1226850"/>
            <a:ext cx="77883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13.30 - 13.35 		Velkommen og rammesætning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13.35 - 13.55 		Oplæg fra Nils M Jensen, ODM 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13.55 - 14.05		Dialog  med sideperson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14.05 - 14.10		Valg af strategisk tema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14.10 - 14.15 		Rammesætning ved posterne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14.15- 14.30		Kvalificering af de strategiske temaer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14.30 - 14.55 		Fælles drøftelse af det strategiske tema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14.55 - 15.05 		De supplerende strategiske temaer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15.05 - 15.25 		Valuering af de strategiske temaer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b="1">
                <a:latin typeface="Century Gothic"/>
                <a:ea typeface="Century Gothic"/>
                <a:cs typeface="Century Gothic"/>
                <a:sym typeface="Century Gothic"/>
              </a:rPr>
              <a:t>15.25-15.30		Tak </a:t>
            </a:r>
            <a:endParaRPr sz="11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/>
              <a:t>ROLLER</a:t>
            </a:r>
            <a:endParaRPr b="1"/>
          </a:p>
        </p:txBody>
      </p:sp>
      <p:sp>
        <p:nvSpPr>
          <p:cNvPr id="105" name="Google Shape;105;p21"/>
          <p:cNvSpPr txBox="1">
            <a:spLocks noGrp="1"/>
          </p:cNvSpPr>
          <p:nvPr>
            <p:ph type="subTitle" idx="1"/>
          </p:nvPr>
        </p:nvSpPr>
        <p:spPr>
          <a:xfrm>
            <a:off x="622000" y="1226850"/>
            <a:ext cx="7991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Nils M Jensen, ODM, er oplægsholder 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Gry er facilitator </a:t>
            </a: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800">
                <a:latin typeface="Century Gothic"/>
                <a:ea typeface="Century Gothic"/>
                <a:cs typeface="Century Gothic"/>
                <a:sym typeface="Century Gothic"/>
              </a:rPr>
              <a:t>Bestyrelsens medlemmer og udvalgte facilitatorer  dokumenterer, lytter ind og co-faciliterer og sikrer, at den nygenerede viden og responser implementeres i det videre arbejde. 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ubTitle" idx="1"/>
          </p:nvPr>
        </p:nvSpPr>
        <p:spPr>
          <a:xfrm>
            <a:off x="622000" y="122685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sv"/>
              <a:t>Vil du sætte et foto ind ad det grafiske stillads med Hjertet og el-pæren. Den skal fylde hele sliden. kh Gry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ubTitle" idx="2"/>
          </p:nvPr>
        </p:nvSpPr>
        <p:spPr>
          <a:xfrm>
            <a:off x="4770350" y="122685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ctrTitle"/>
          </p:nvPr>
        </p:nvSpPr>
        <p:spPr>
          <a:xfrm>
            <a:off x="475213" y="1449450"/>
            <a:ext cx="8203500" cy="194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400" b="1">
                <a:solidFill>
                  <a:srgbClr val="FFFFFF"/>
                </a:solidFill>
              </a:rPr>
              <a:t>Nils oplæg 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4312950" y="4865700"/>
            <a:ext cx="5181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8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sz="800" b="1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ctrTitle"/>
          </p:nvPr>
        </p:nvSpPr>
        <p:spPr>
          <a:xfrm>
            <a:off x="475213" y="1449450"/>
            <a:ext cx="8203500" cy="194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3600" b="1">
                <a:solidFill>
                  <a:srgbClr val="000446"/>
                </a:solidFill>
              </a:rPr>
              <a:t>Tal sammen med din sideperson og del de tanker du har gjort dig undervejs i Nils´ oplæg?</a:t>
            </a:r>
            <a:r>
              <a:rPr lang="sv" sz="3600" b="1">
                <a:solidFill>
                  <a:srgbClr val="FFFFFF"/>
                </a:solidFill>
              </a:rPr>
              <a:t> </a:t>
            </a:r>
            <a:endParaRPr sz="3600" b="1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4312950" y="4865700"/>
            <a:ext cx="5181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8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sz="800" b="1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613175" y="552289"/>
            <a:ext cx="47463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>
                <a:solidFill>
                  <a:srgbClr val="D95762"/>
                </a:solidFill>
              </a:rPr>
              <a:t>STRATEGISKE TEMAER </a:t>
            </a:r>
            <a:endParaRPr>
              <a:solidFill>
                <a:srgbClr val="D95762"/>
              </a:solidFill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622000" y="122685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Differentiering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Specialisering 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Instrumentalisering 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Markedsgørelse 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Digitalisering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Borgerinddragelse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nyt emne 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 b="1">
                <a:latin typeface="Century Gothic"/>
                <a:ea typeface="Century Gothic"/>
                <a:cs typeface="Century Gothic"/>
                <a:sym typeface="Century Gothic"/>
              </a:rPr>
              <a:t>nyt emne </a:t>
            </a:r>
            <a:endParaRPr sz="1400"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type="subTitle" idx="2"/>
          </p:nvPr>
        </p:nvSpPr>
        <p:spPr>
          <a:xfrm>
            <a:off x="4770350" y="1226856"/>
            <a:ext cx="3698100" cy="32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 Skaarup </a:t>
            </a:r>
            <a:r>
              <a:rPr lang="sv" sz="900">
                <a:solidFill>
                  <a:srgbClr val="FF0000"/>
                </a:solidFill>
              </a:rPr>
              <a:t> </a:t>
            </a:r>
            <a:r>
              <a:rPr lang="sv" sz="9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Differentiering</a:t>
            </a:r>
            <a:endParaRPr sz="9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Jesper Stub Johnsen </a:t>
            </a:r>
            <a:r>
              <a:rPr lang="sv" sz="9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Specialisering </a:t>
            </a:r>
            <a:endParaRPr sz="11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Lise Ræder Knudsen </a:t>
            </a:r>
            <a:r>
              <a:rPr lang="sv" sz="9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Instrumentalisering </a:t>
            </a:r>
            <a:endParaRPr sz="11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Lisbeth Lund </a:t>
            </a:r>
            <a:r>
              <a:rPr lang="sv" sz="9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Markedsgørelse </a:t>
            </a:r>
            <a:endParaRPr sz="11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Ulla Scaltz </a:t>
            </a:r>
            <a:r>
              <a:rPr lang="sv" sz="9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Digitalisering</a:t>
            </a:r>
            <a:endParaRPr sz="11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Anja Olsen </a:t>
            </a:r>
            <a:r>
              <a:rPr lang="sv" sz="9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Borgerinddragelse</a:t>
            </a:r>
            <a:endParaRPr sz="11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Peter Thor - nyt emne </a:t>
            </a:r>
            <a:endParaRPr sz="110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150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Morten Stenak - nyt emne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0C91FF23F80D43B77867A0E930EE1F" ma:contentTypeVersion="8" ma:contentTypeDescription="Opret et nyt dokument." ma:contentTypeScope="" ma:versionID="dfc48ffae7101a304bf5671017a2aeee">
  <xsd:schema xmlns:xsd="http://www.w3.org/2001/XMLSchema" xmlns:xs="http://www.w3.org/2001/XMLSchema" xmlns:p="http://schemas.microsoft.com/office/2006/metadata/properties" xmlns:ns2="9a23820f-6dfd-4e36-bac8-1abcb865682b" targetNamespace="http://schemas.microsoft.com/office/2006/metadata/properties" ma:root="true" ma:fieldsID="1ab55122d4048cad376ec480aee4ee41" ns2:_="">
    <xsd:import namespace="9a23820f-6dfd-4e36-bac8-1abcb86568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3820f-6dfd-4e36-bac8-1abcb86568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736B00-88FD-485B-AA8C-43285494EE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23820f-6dfd-4e36-bac8-1abcb8656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57B50B-F2E4-42F7-B1E8-8B5A499305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D6E87E-B5D7-43DA-82B5-CF1FC837CA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Skærmshow (16:9)</PresentationFormat>
  <Paragraphs>105</Paragraphs>
  <Slides>16</Slides>
  <Notes>16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Simple Light</vt:lpstr>
      <vt:lpstr>PowerPoint-præsentation</vt:lpstr>
      <vt:lpstr>Intro </vt:lpstr>
      <vt:lpstr>FORMÅL</vt:lpstr>
      <vt:lpstr>Program  </vt:lpstr>
      <vt:lpstr>ROLLER</vt:lpstr>
      <vt:lpstr>PowerPoint-præsentation</vt:lpstr>
      <vt:lpstr>Nils oplæg </vt:lpstr>
      <vt:lpstr>Tal sammen med din sideperson og del de tanker du har gjort dig undervejs i Nils´ oplæg?  </vt:lpstr>
      <vt:lpstr>STRATEGISKE TEMAER </vt:lpstr>
      <vt:lpstr>Vælg nu, hvor du gerne vil bidrage til strategien for Museerne og ODM  Hvilket tema vil du arbejde med?  </vt:lpstr>
      <vt:lpstr>Parametre for udvælgelse </vt:lpstr>
      <vt:lpstr>PowerPoint-præsentation</vt:lpstr>
      <vt:lpstr>Ud fra det I har hørt, hvad er det så særligt vigtigt, at museerne og ODM er opmærksomme på i det videre strategiarbejde?   Skriv et opmærksomhedspunkt på én  post its.  KUN én post its pr.gruppe. </vt:lpstr>
      <vt:lpstr>Tag nu otte hvide prikker og en pen - nummerér prikkerne fra 1-8 </vt:lpstr>
      <vt:lpstr>Giv dagens arbejde en retning - hvad er relevant fremadrettet?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 Larsen</dc:creator>
  <cp:lastModifiedBy>Lene Larsen</cp:lastModifiedBy>
  <cp:revision>2</cp:revision>
  <dcterms:modified xsi:type="dcterms:W3CDTF">2020-01-27T09:37:54Z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0x010100C70C91FF23F80D43B77867A0E930EE1F</vt:lpwstr>
  </property>
</Properties>
</file>